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Balabeloo" charset="1" panose="00000500000000000000"/>
      <p:regular r:id="rId15"/>
    </p:embeddedFont>
    <p:embeddedFont>
      <p:font typeface="Glacial Indifference" charset="1" panose="00000000000000000000"/>
      <p:regular r:id="rId16"/>
    </p:embeddedFont>
    <p:embeddedFont>
      <p:font typeface="Canva Sans Bold" charset="1" panose="020B0803030501040103"/>
      <p:regular r:id="rId17"/>
    </p:embeddedFont>
    <p:embeddedFont>
      <p:font typeface="Nickainley" charset="1" panose="00000500000000000000"/>
      <p:regular r:id="rId18"/>
    </p:embeddedFont>
    <p:embeddedFont>
      <p:font typeface="Inter" charset="1" panose="020B0502030000000004"/>
      <p:regular r:id="rId19"/>
    </p:embeddedFont>
    <p:embeddedFont>
      <p:font typeface="Quicksand" charset="1" panose="00000500000000000000"/>
      <p:regular r:id="rId20"/>
    </p:embeddedFont>
    <p:embeddedFont>
      <p:font typeface="Gagalin" charset="1" panose="000005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svg>
</file>

<file path=ppt/media/image14.png>
</file>

<file path=ppt/media/image15.svg>
</file>

<file path=ppt/media/image16.jpeg>
</file>

<file path=ppt/media/image17.jpeg>
</file>

<file path=ppt/media/image18.pn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svg>
</file>

<file path=ppt/media/image28.png>
</file>

<file path=ppt/media/image29.svg>
</file>

<file path=ppt/media/image3.svg>
</file>

<file path=ppt/media/image30.png>
</file>

<file path=ppt/media/image31.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0.png" Type="http://schemas.openxmlformats.org/officeDocument/2006/relationships/image"/><Relationship Id="rId11" Target="../media/image11.svg" Type="http://schemas.openxmlformats.org/officeDocument/2006/relationships/image"/><Relationship Id="rId12" Target="../media/image12.png" Type="http://schemas.openxmlformats.org/officeDocument/2006/relationships/image"/><Relationship Id="rId13" Target="../media/image13.svg" Type="http://schemas.openxmlformats.org/officeDocument/2006/relationships/image"/><Relationship Id="rId14" Target="../media/image14.png" Type="http://schemas.openxmlformats.org/officeDocument/2006/relationships/image"/><Relationship Id="rId15" Target="../media/image15.sv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8.png" Type="http://schemas.openxmlformats.org/officeDocument/2006/relationships/image"/><Relationship Id="rId9" Target="../media/image9.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png" Type="http://schemas.openxmlformats.org/officeDocument/2006/relationships/image"/><Relationship Id="rId4" Target="../media/image20.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 Id="rId3" Target="../media/image24.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6.png" Type="http://schemas.openxmlformats.org/officeDocument/2006/relationships/image"/><Relationship Id="rId11" Target="../media/image27.svg" Type="http://schemas.openxmlformats.org/officeDocument/2006/relationships/image"/><Relationship Id="rId12" Target="../media/image28.png" Type="http://schemas.openxmlformats.org/officeDocument/2006/relationships/image"/><Relationship Id="rId13" Target="../media/image29.svg" Type="http://schemas.openxmlformats.org/officeDocument/2006/relationships/image"/><Relationship Id="rId14" Target="../media/image30.png" Type="http://schemas.openxmlformats.org/officeDocument/2006/relationships/image"/><Relationship Id="rId15" Target="../media/image31.sv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12.png" Type="http://schemas.openxmlformats.org/officeDocument/2006/relationships/image"/><Relationship Id="rId9" Target="../media/image1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19394" y="-438788"/>
            <a:ext cx="18873050" cy="14154788"/>
          </a:xfrm>
          <a:custGeom>
            <a:avLst/>
            <a:gdLst/>
            <a:ahLst/>
            <a:cxnLst/>
            <a:rect r="r" b="b" t="t" l="l"/>
            <a:pathLst>
              <a:path h="14154788" w="18873050">
                <a:moveTo>
                  <a:pt x="0" y="0"/>
                </a:moveTo>
                <a:lnTo>
                  <a:pt x="18873050" y="0"/>
                </a:lnTo>
                <a:lnTo>
                  <a:pt x="18873050" y="14154788"/>
                </a:lnTo>
                <a:lnTo>
                  <a:pt x="0" y="14154788"/>
                </a:lnTo>
                <a:lnTo>
                  <a:pt x="0" y="0"/>
                </a:lnTo>
                <a:close/>
              </a:path>
            </a:pathLst>
          </a:custGeom>
          <a:blipFill>
            <a:blip r:embed="rId2"/>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81376" y="7138713"/>
            <a:ext cx="14502653" cy="2603911"/>
          </a:xfrm>
          <a:custGeom>
            <a:avLst/>
            <a:gdLst/>
            <a:ahLst/>
            <a:cxnLst/>
            <a:rect r="r" b="b" t="t" l="l"/>
            <a:pathLst>
              <a:path h="2603911" w="14502653">
                <a:moveTo>
                  <a:pt x="0" y="0"/>
                </a:moveTo>
                <a:lnTo>
                  <a:pt x="14502653" y="0"/>
                </a:lnTo>
                <a:lnTo>
                  <a:pt x="14502653" y="2603911"/>
                </a:lnTo>
                <a:lnTo>
                  <a:pt x="0" y="2603911"/>
                </a:lnTo>
                <a:lnTo>
                  <a:pt x="0" y="0"/>
                </a:lnTo>
                <a:close/>
              </a:path>
            </a:pathLst>
          </a:custGeom>
          <a:blipFill>
            <a:blip r:embed="rId2">
              <a:alphaModFix amt="62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956024" y="3262512"/>
            <a:ext cx="4899090" cy="7501924"/>
          </a:xfrm>
          <a:custGeom>
            <a:avLst/>
            <a:gdLst/>
            <a:ahLst/>
            <a:cxnLst/>
            <a:rect r="r" b="b" t="t" l="l"/>
            <a:pathLst>
              <a:path h="7501924" w="4899090">
                <a:moveTo>
                  <a:pt x="0" y="0"/>
                </a:moveTo>
                <a:lnTo>
                  <a:pt x="4899090" y="0"/>
                </a:lnTo>
                <a:lnTo>
                  <a:pt x="4899090" y="7501924"/>
                </a:lnTo>
                <a:lnTo>
                  <a:pt x="0" y="750192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414063" y="9650308"/>
            <a:ext cx="19116127" cy="2015882"/>
          </a:xfrm>
          <a:custGeom>
            <a:avLst/>
            <a:gdLst/>
            <a:ahLst/>
            <a:cxnLst/>
            <a:rect r="r" b="b" t="t" l="l"/>
            <a:pathLst>
              <a:path h="2015882" w="19116127">
                <a:moveTo>
                  <a:pt x="0" y="0"/>
                </a:moveTo>
                <a:lnTo>
                  <a:pt x="19116126" y="0"/>
                </a:lnTo>
                <a:lnTo>
                  <a:pt x="19116126" y="2015882"/>
                </a:lnTo>
                <a:lnTo>
                  <a:pt x="0" y="201588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7556629" y="-2123605"/>
            <a:ext cx="6764648" cy="11773912"/>
          </a:xfrm>
          <a:custGeom>
            <a:avLst/>
            <a:gdLst/>
            <a:ahLst/>
            <a:cxnLst/>
            <a:rect r="r" b="b" t="t" l="l"/>
            <a:pathLst>
              <a:path h="11773912" w="6764648">
                <a:moveTo>
                  <a:pt x="0" y="0"/>
                </a:moveTo>
                <a:lnTo>
                  <a:pt x="6764648" y="0"/>
                </a:lnTo>
                <a:lnTo>
                  <a:pt x="6764648" y="11773913"/>
                </a:lnTo>
                <a:lnTo>
                  <a:pt x="0" y="11773913"/>
                </a:lnTo>
                <a:lnTo>
                  <a:pt x="0" y="0"/>
                </a:lnTo>
                <a:close/>
              </a:path>
            </a:pathLst>
          </a:custGeom>
          <a:blipFill>
            <a:blip r:embed="rId8">
              <a:alphaModFix amt="64000"/>
              <a:extLst>
                <a:ext uri="{96DAC541-7B7A-43D3-8B79-37D633B846F1}">
                  <asvg:svgBlip xmlns:asvg="http://schemas.microsoft.com/office/drawing/2016/SVG/main" r:embed="rId9"/>
                </a:ext>
              </a:extLst>
            </a:blip>
            <a:stretch>
              <a:fillRect l="0" t="0" r="0" b="0"/>
            </a:stretch>
          </a:blipFill>
        </p:spPr>
      </p:sp>
      <p:grpSp>
        <p:nvGrpSpPr>
          <p:cNvPr name="Group 6" id="6"/>
          <p:cNvGrpSpPr/>
          <p:nvPr/>
        </p:nvGrpSpPr>
        <p:grpSpPr>
          <a:xfrm rot="0">
            <a:off x="1237209" y="3021939"/>
            <a:ext cx="7279751" cy="4944605"/>
            <a:chOff x="0" y="0"/>
            <a:chExt cx="1467068" cy="996473"/>
          </a:xfrm>
        </p:grpSpPr>
        <p:sp>
          <p:nvSpPr>
            <p:cNvPr name="Freeform 7" id="7"/>
            <p:cNvSpPr/>
            <p:nvPr/>
          </p:nvSpPr>
          <p:spPr>
            <a:xfrm flipH="false" flipV="false" rot="0">
              <a:off x="0" y="0"/>
              <a:ext cx="1467068" cy="996473"/>
            </a:xfrm>
            <a:custGeom>
              <a:avLst/>
              <a:gdLst/>
              <a:ahLst/>
              <a:cxnLst/>
              <a:rect r="r" b="b" t="t" l="l"/>
              <a:pathLst>
                <a:path h="996473" w="1467068">
                  <a:moveTo>
                    <a:pt x="15952" y="0"/>
                  </a:moveTo>
                  <a:lnTo>
                    <a:pt x="1451116" y="0"/>
                  </a:lnTo>
                  <a:cubicBezTo>
                    <a:pt x="1455346" y="0"/>
                    <a:pt x="1459404" y="1681"/>
                    <a:pt x="1462396" y="4672"/>
                  </a:cubicBezTo>
                  <a:cubicBezTo>
                    <a:pt x="1465387" y="7664"/>
                    <a:pt x="1467068" y="11721"/>
                    <a:pt x="1467068" y="15952"/>
                  </a:cubicBezTo>
                  <a:lnTo>
                    <a:pt x="1467068" y="980520"/>
                  </a:lnTo>
                  <a:cubicBezTo>
                    <a:pt x="1467068" y="989331"/>
                    <a:pt x="1459926" y="996473"/>
                    <a:pt x="1451116" y="996473"/>
                  </a:cubicBezTo>
                  <a:lnTo>
                    <a:pt x="15952" y="996473"/>
                  </a:lnTo>
                  <a:cubicBezTo>
                    <a:pt x="11721" y="996473"/>
                    <a:pt x="7664" y="994792"/>
                    <a:pt x="4672" y="991800"/>
                  </a:cubicBezTo>
                  <a:cubicBezTo>
                    <a:pt x="1681" y="988809"/>
                    <a:pt x="0" y="984751"/>
                    <a:pt x="0" y="980520"/>
                  </a:cubicBezTo>
                  <a:lnTo>
                    <a:pt x="0" y="15952"/>
                  </a:lnTo>
                  <a:cubicBezTo>
                    <a:pt x="0" y="11721"/>
                    <a:pt x="1681" y="7664"/>
                    <a:pt x="4672" y="4672"/>
                  </a:cubicBezTo>
                  <a:cubicBezTo>
                    <a:pt x="7664" y="1681"/>
                    <a:pt x="11721" y="0"/>
                    <a:pt x="15952" y="0"/>
                  </a:cubicBezTo>
                  <a:close/>
                </a:path>
              </a:pathLst>
            </a:custGeom>
            <a:solidFill>
              <a:srgbClr val="FAFDFF"/>
            </a:solidFill>
          </p:spPr>
        </p:sp>
        <p:sp>
          <p:nvSpPr>
            <p:cNvPr name="TextBox 8" id="8"/>
            <p:cNvSpPr txBox="true"/>
            <p:nvPr/>
          </p:nvSpPr>
          <p:spPr>
            <a:xfrm>
              <a:off x="0" y="-47625"/>
              <a:ext cx="1467068" cy="1044098"/>
            </a:xfrm>
            <a:prstGeom prst="rect">
              <a:avLst/>
            </a:prstGeom>
          </p:spPr>
          <p:txBody>
            <a:bodyPr anchor="ctr" rtlCol="false" tIns="50800" lIns="50800" bIns="50800" rIns="50800"/>
            <a:lstStyle/>
            <a:p>
              <a:pPr algn="ctr">
                <a:lnSpc>
                  <a:spcPts val="2800"/>
                </a:lnSpc>
              </a:pPr>
            </a:p>
          </p:txBody>
        </p:sp>
      </p:grpSp>
      <p:sp>
        <p:nvSpPr>
          <p:cNvPr name="Freeform 9" id="9"/>
          <p:cNvSpPr/>
          <p:nvPr/>
        </p:nvSpPr>
        <p:spPr>
          <a:xfrm flipH="true" flipV="false" rot="0">
            <a:off x="13302484" y="-1686883"/>
            <a:ext cx="6764648" cy="11773912"/>
          </a:xfrm>
          <a:custGeom>
            <a:avLst/>
            <a:gdLst/>
            <a:ahLst/>
            <a:cxnLst/>
            <a:rect r="r" b="b" t="t" l="l"/>
            <a:pathLst>
              <a:path h="11773912" w="6764648">
                <a:moveTo>
                  <a:pt x="6764648" y="0"/>
                </a:moveTo>
                <a:lnTo>
                  <a:pt x="0" y="0"/>
                </a:lnTo>
                <a:lnTo>
                  <a:pt x="0" y="11773912"/>
                </a:lnTo>
                <a:lnTo>
                  <a:pt x="6764648" y="11773912"/>
                </a:lnTo>
                <a:lnTo>
                  <a:pt x="6764648" y="0"/>
                </a:lnTo>
                <a:close/>
              </a:path>
            </a:pathLst>
          </a:custGeom>
          <a:blipFill>
            <a:blip r:embed="rId8">
              <a:alphaModFix amt="64000"/>
              <a:extLst>
                <a:ext uri="{96DAC541-7B7A-43D3-8B79-37D633B846F1}">
                  <asvg:svgBlip xmlns:asvg="http://schemas.microsoft.com/office/drawing/2016/SVG/main" r:embed="rId9"/>
                </a:ext>
              </a:extLst>
            </a:blip>
            <a:stretch>
              <a:fillRect l="0" t="0" r="0" b="0"/>
            </a:stretch>
          </a:blipFill>
        </p:spPr>
      </p:sp>
      <p:sp>
        <p:nvSpPr>
          <p:cNvPr name="TextBox 10" id="10"/>
          <p:cNvSpPr txBox="true"/>
          <p:nvPr/>
        </p:nvSpPr>
        <p:spPr>
          <a:xfrm rot="0">
            <a:off x="770324" y="1686910"/>
            <a:ext cx="8213521" cy="1335030"/>
          </a:xfrm>
          <a:prstGeom prst="rect">
            <a:avLst/>
          </a:prstGeom>
        </p:spPr>
        <p:txBody>
          <a:bodyPr anchor="t" rtlCol="false" tIns="0" lIns="0" bIns="0" rIns="0">
            <a:spAutoFit/>
          </a:bodyPr>
          <a:lstStyle/>
          <a:p>
            <a:pPr algn="ctr">
              <a:lnSpc>
                <a:spcPts val="10940"/>
              </a:lnSpc>
            </a:pPr>
            <a:r>
              <a:rPr lang="en-US" sz="7814">
                <a:solidFill>
                  <a:srgbClr val="000000"/>
                </a:solidFill>
                <a:latin typeface="Balabeloo"/>
                <a:ea typeface="Balabeloo"/>
                <a:cs typeface="Balabeloo"/>
                <a:sym typeface="Balabeloo"/>
              </a:rPr>
              <a:t>TABLE OF CONTENTS</a:t>
            </a:r>
          </a:p>
        </p:txBody>
      </p:sp>
      <p:sp>
        <p:nvSpPr>
          <p:cNvPr name="Freeform 11" id="11"/>
          <p:cNvSpPr/>
          <p:nvPr/>
        </p:nvSpPr>
        <p:spPr>
          <a:xfrm flipH="false" flipV="false" rot="0">
            <a:off x="1237209" y="7656582"/>
            <a:ext cx="7741475" cy="2913610"/>
          </a:xfrm>
          <a:custGeom>
            <a:avLst/>
            <a:gdLst/>
            <a:ahLst/>
            <a:cxnLst/>
            <a:rect r="r" b="b" t="t" l="l"/>
            <a:pathLst>
              <a:path h="2913610" w="7741475">
                <a:moveTo>
                  <a:pt x="0" y="0"/>
                </a:moveTo>
                <a:lnTo>
                  <a:pt x="7741475" y="0"/>
                </a:lnTo>
                <a:lnTo>
                  <a:pt x="7741475" y="2913610"/>
                </a:lnTo>
                <a:lnTo>
                  <a:pt x="0" y="291361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2" id="12"/>
          <p:cNvSpPr/>
          <p:nvPr/>
        </p:nvSpPr>
        <p:spPr>
          <a:xfrm flipH="false" flipV="false" rot="0">
            <a:off x="-823159" y="43034"/>
            <a:ext cx="5011526" cy="2036848"/>
          </a:xfrm>
          <a:custGeom>
            <a:avLst/>
            <a:gdLst/>
            <a:ahLst/>
            <a:cxnLst/>
            <a:rect r="r" b="b" t="t" l="l"/>
            <a:pathLst>
              <a:path h="2036848" w="5011526">
                <a:moveTo>
                  <a:pt x="0" y="0"/>
                </a:moveTo>
                <a:lnTo>
                  <a:pt x="5011526" y="0"/>
                </a:lnTo>
                <a:lnTo>
                  <a:pt x="5011526" y="2036848"/>
                </a:lnTo>
                <a:lnTo>
                  <a:pt x="0" y="2036848"/>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TextBox 13" id="13"/>
          <p:cNvSpPr txBox="true"/>
          <p:nvPr/>
        </p:nvSpPr>
        <p:spPr>
          <a:xfrm rot="0">
            <a:off x="1412793" y="3318271"/>
            <a:ext cx="6928584" cy="502581"/>
          </a:xfrm>
          <a:prstGeom prst="rect">
            <a:avLst/>
          </a:prstGeom>
        </p:spPr>
        <p:txBody>
          <a:bodyPr anchor="t" rtlCol="false" tIns="0" lIns="0" bIns="0" rIns="0">
            <a:spAutoFit/>
          </a:bodyPr>
          <a:lstStyle/>
          <a:p>
            <a:pPr algn="just" marL="645392" indent="-322696" lvl="1">
              <a:lnSpc>
                <a:spcPts val="4185"/>
              </a:lnSpc>
              <a:buFont typeface="Arial"/>
              <a:buChar char="•"/>
            </a:pPr>
            <a:r>
              <a:rPr lang="en-US" sz="2989">
                <a:solidFill>
                  <a:srgbClr val="000000"/>
                </a:solidFill>
                <a:latin typeface="Glacial Indifference"/>
                <a:ea typeface="Glacial Indifference"/>
                <a:cs typeface="Glacial Indifference"/>
                <a:sym typeface="Glacial Indifference"/>
              </a:rPr>
              <a:t>Pollution</a:t>
            </a:r>
          </a:p>
        </p:txBody>
      </p:sp>
      <p:sp>
        <p:nvSpPr>
          <p:cNvPr name="TextBox 14" id="14"/>
          <p:cNvSpPr txBox="true"/>
          <p:nvPr/>
        </p:nvSpPr>
        <p:spPr>
          <a:xfrm rot="0">
            <a:off x="1412793" y="4076713"/>
            <a:ext cx="6928584" cy="502581"/>
          </a:xfrm>
          <a:prstGeom prst="rect">
            <a:avLst/>
          </a:prstGeom>
        </p:spPr>
        <p:txBody>
          <a:bodyPr anchor="t" rtlCol="false" tIns="0" lIns="0" bIns="0" rIns="0">
            <a:spAutoFit/>
          </a:bodyPr>
          <a:lstStyle/>
          <a:p>
            <a:pPr algn="just" marL="645392" indent="-322696" lvl="1">
              <a:lnSpc>
                <a:spcPts val="4185"/>
              </a:lnSpc>
              <a:buFont typeface="Arial"/>
              <a:buChar char="•"/>
            </a:pPr>
            <a:r>
              <a:rPr lang="en-US" sz="2989">
                <a:solidFill>
                  <a:srgbClr val="000000"/>
                </a:solidFill>
                <a:latin typeface="Glacial Indifference"/>
                <a:ea typeface="Glacial Indifference"/>
                <a:cs typeface="Glacial Indifference"/>
                <a:sym typeface="Glacial Indifference"/>
              </a:rPr>
              <a:t>Existing AQI System – CPCB in India</a:t>
            </a:r>
          </a:p>
        </p:txBody>
      </p:sp>
      <p:sp>
        <p:nvSpPr>
          <p:cNvPr name="TextBox 15" id="15"/>
          <p:cNvSpPr txBox="true"/>
          <p:nvPr/>
        </p:nvSpPr>
        <p:spPr>
          <a:xfrm rot="0">
            <a:off x="1412793" y="4835156"/>
            <a:ext cx="6928584" cy="502581"/>
          </a:xfrm>
          <a:prstGeom prst="rect">
            <a:avLst/>
          </a:prstGeom>
        </p:spPr>
        <p:txBody>
          <a:bodyPr anchor="t" rtlCol="false" tIns="0" lIns="0" bIns="0" rIns="0">
            <a:spAutoFit/>
          </a:bodyPr>
          <a:lstStyle/>
          <a:p>
            <a:pPr algn="just" marL="645392" indent="-322696" lvl="1">
              <a:lnSpc>
                <a:spcPts val="4185"/>
              </a:lnSpc>
              <a:buFont typeface="Arial"/>
              <a:buChar char="•"/>
            </a:pPr>
            <a:r>
              <a:rPr lang="en-US" sz="2989">
                <a:solidFill>
                  <a:srgbClr val="000000"/>
                </a:solidFill>
                <a:latin typeface="Glacial Indifference"/>
                <a:ea typeface="Glacial Indifference"/>
                <a:cs typeface="Glacial Indifference"/>
                <a:sym typeface="Glacial Indifference"/>
              </a:rPr>
              <a:t> Our Solution – Air Aware:</a:t>
            </a:r>
          </a:p>
        </p:txBody>
      </p:sp>
      <p:sp>
        <p:nvSpPr>
          <p:cNvPr name="TextBox 16" id="16"/>
          <p:cNvSpPr txBox="true"/>
          <p:nvPr/>
        </p:nvSpPr>
        <p:spPr>
          <a:xfrm rot="0">
            <a:off x="1412793" y="5593598"/>
            <a:ext cx="6928584" cy="502581"/>
          </a:xfrm>
          <a:prstGeom prst="rect">
            <a:avLst/>
          </a:prstGeom>
        </p:spPr>
        <p:txBody>
          <a:bodyPr anchor="t" rtlCol="false" tIns="0" lIns="0" bIns="0" rIns="0">
            <a:spAutoFit/>
          </a:bodyPr>
          <a:lstStyle/>
          <a:p>
            <a:pPr algn="just" marL="645392" indent="-322696" lvl="1">
              <a:lnSpc>
                <a:spcPts val="4185"/>
              </a:lnSpc>
              <a:buFont typeface="Arial"/>
              <a:buChar char="•"/>
            </a:pPr>
            <a:r>
              <a:rPr lang="en-US" sz="2989">
                <a:solidFill>
                  <a:srgbClr val="000000"/>
                </a:solidFill>
                <a:latin typeface="Glacial Indifference"/>
                <a:ea typeface="Glacial Indifference"/>
                <a:cs typeface="Glacial Indifference"/>
                <a:sym typeface="Glacial Indifference"/>
              </a:rPr>
              <a:t>Future scope:</a:t>
            </a:r>
          </a:p>
        </p:txBody>
      </p:sp>
      <p:sp>
        <p:nvSpPr>
          <p:cNvPr name="TextBox 17" id="17"/>
          <p:cNvSpPr txBox="true"/>
          <p:nvPr/>
        </p:nvSpPr>
        <p:spPr>
          <a:xfrm rot="0">
            <a:off x="1412793" y="6352040"/>
            <a:ext cx="6928584" cy="502581"/>
          </a:xfrm>
          <a:prstGeom prst="rect">
            <a:avLst/>
          </a:prstGeom>
        </p:spPr>
        <p:txBody>
          <a:bodyPr anchor="t" rtlCol="false" tIns="0" lIns="0" bIns="0" rIns="0">
            <a:spAutoFit/>
          </a:bodyPr>
          <a:lstStyle/>
          <a:p>
            <a:pPr algn="just" marL="645392" indent="-322696" lvl="1">
              <a:lnSpc>
                <a:spcPts val="4185"/>
              </a:lnSpc>
              <a:buFont typeface="Arial"/>
              <a:buChar char="•"/>
            </a:pPr>
            <a:r>
              <a:rPr lang="en-US" sz="2989">
                <a:solidFill>
                  <a:srgbClr val="000000"/>
                </a:solidFill>
                <a:latin typeface="Glacial Indifference"/>
                <a:ea typeface="Glacial Indifference"/>
                <a:cs typeface="Glacial Indifference"/>
                <a:sym typeface="Glacial Indifference"/>
              </a:rPr>
              <a:t>Techstack</a:t>
            </a:r>
          </a:p>
        </p:txBody>
      </p:sp>
      <p:sp>
        <p:nvSpPr>
          <p:cNvPr name="Freeform 18" id="18"/>
          <p:cNvSpPr/>
          <p:nvPr/>
        </p:nvSpPr>
        <p:spPr>
          <a:xfrm flipH="true" flipV="false" rot="0">
            <a:off x="8585077" y="1384816"/>
            <a:ext cx="9089704" cy="9379620"/>
          </a:xfrm>
          <a:custGeom>
            <a:avLst/>
            <a:gdLst/>
            <a:ahLst/>
            <a:cxnLst/>
            <a:rect r="r" b="b" t="t" l="l"/>
            <a:pathLst>
              <a:path h="9379620" w="9089704">
                <a:moveTo>
                  <a:pt x="9089705" y="0"/>
                </a:moveTo>
                <a:lnTo>
                  <a:pt x="0" y="0"/>
                </a:lnTo>
                <a:lnTo>
                  <a:pt x="0" y="9379620"/>
                </a:lnTo>
                <a:lnTo>
                  <a:pt x="9089705" y="9379620"/>
                </a:lnTo>
                <a:lnTo>
                  <a:pt x="9089705"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8165624" y="1028700"/>
            <a:ext cx="8548325" cy="1396460"/>
          </a:xfrm>
          <a:prstGeom prst="rect">
            <a:avLst/>
          </a:prstGeom>
        </p:spPr>
        <p:txBody>
          <a:bodyPr anchor="t" rtlCol="false" tIns="0" lIns="0" bIns="0" rIns="0">
            <a:spAutoFit/>
          </a:bodyPr>
          <a:lstStyle/>
          <a:p>
            <a:pPr algn="l" marL="0" indent="0" lvl="0">
              <a:lnSpc>
                <a:spcPts val="10995"/>
              </a:lnSpc>
            </a:pPr>
            <a:r>
              <a:rPr lang="en-US" b="true" sz="9163">
                <a:solidFill>
                  <a:srgbClr val="000000"/>
                </a:solidFill>
                <a:latin typeface="Canva Sans Bold"/>
                <a:ea typeface="Canva Sans Bold"/>
                <a:cs typeface="Canva Sans Bold"/>
                <a:sym typeface="Canva Sans Bold"/>
              </a:rPr>
              <a:t>Pollution</a:t>
            </a:r>
          </a:p>
        </p:txBody>
      </p:sp>
      <p:sp>
        <p:nvSpPr>
          <p:cNvPr name="TextBox 3" id="3"/>
          <p:cNvSpPr txBox="true"/>
          <p:nvPr/>
        </p:nvSpPr>
        <p:spPr>
          <a:xfrm rot="0">
            <a:off x="8165624" y="3297292"/>
            <a:ext cx="8548325" cy="5158741"/>
          </a:xfrm>
          <a:prstGeom prst="rect">
            <a:avLst/>
          </a:prstGeom>
        </p:spPr>
        <p:txBody>
          <a:bodyPr anchor="t" rtlCol="false" tIns="0" lIns="0" bIns="0" rIns="0">
            <a:spAutoFit/>
          </a:bodyPr>
          <a:lstStyle/>
          <a:p>
            <a:pPr algn="l" marL="0" indent="0" lvl="0">
              <a:lnSpc>
                <a:spcPts val="2966"/>
              </a:lnSpc>
            </a:pPr>
            <a:r>
              <a:rPr lang="en-US" sz="2281">
                <a:solidFill>
                  <a:srgbClr val="000000"/>
                </a:solidFill>
                <a:latin typeface="Glacial Indifference"/>
                <a:ea typeface="Glacial Indifference"/>
                <a:cs typeface="Glacial Indifference"/>
                <a:sym typeface="Glacial Indifference"/>
              </a:rPr>
              <a:t>Pollution, especially air pollution, poses a serious threat to human health and the environment. It leads to respiratory and cardiovascular problems, damages ecosystems, reduces visibility, and imposes a significant economic burden due to increased healthcare costs and decreased productivity. The major sources of air pollution include vehicular emissions, industrial discharges, construction dust, fossil fuel combustion, and agricultural activities like stubble burning. These sources release harmful pollutants such as particulate matter (PM2.5 and PM10), nitrogen dioxide (NO₂), sulfur dioxide (SO₂), and volatile organic compounds (VOCs) into the atmosphere. The root causes often lie in rapid urbanization, lack of real-time air quality monitoring, weak regulatory enforcement, and unplanned industrial growth, all of which contribute to deteriorating air quality.</a:t>
            </a:r>
          </a:p>
        </p:txBody>
      </p:sp>
      <p:sp>
        <p:nvSpPr>
          <p:cNvPr name="AutoShape 4" id="4"/>
          <p:cNvSpPr/>
          <p:nvPr/>
        </p:nvSpPr>
        <p:spPr>
          <a:xfrm>
            <a:off x="8032187" y="2746674"/>
            <a:ext cx="9227113" cy="0"/>
          </a:xfrm>
          <a:prstGeom prst="line">
            <a:avLst/>
          </a:prstGeom>
          <a:ln cap="flat" w="114300">
            <a:solidFill>
              <a:srgbClr val="000000"/>
            </a:solidFill>
            <a:prstDash val="solid"/>
            <a:headEnd type="none" len="sm" w="sm"/>
            <a:tailEnd type="none" len="sm" w="sm"/>
          </a:ln>
        </p:spPr>
      </p:sp>
      <p:grpSp>
        <p:nvGrpSpPr>
          <p:cNvPr name="Group 5" id="5"/>
          <p:cNvGrpSpPr/>
          <p:nvPr/>
        </p:nvGrpSpPr>
        <p:grpSpPr>
          <a:xfrm rot="0">
            <a:off x="1028700" y="1028700"/>
            <a:ext cx="5859780" cy="8229600"/>
            <a:chOff x="0" y="0"/>
            <a:chExt cx="812800" cy="1141514"/>
          </a:xfrm>
        </p:grpSpPr>
        <p:sp>
          <p:nvSpPr>
            <p:cNvPr name="Freeform 6" id="6"/>
            <p:cNvSpPr/>
            <p:nvPr/>
          </p:nvSpPr>
          <p:spPr>
            <a:xfrm flipH="false" flipV="false" rot="0">
              <a:off x="0" y="0"/>
              <a:ext cx="812800" cy="1141514"/>
            </a:xfrm>
            <a:custGeom>
              <a:avLst/>
              <a:gdLst/>
              <a:ahLst/>
              <a:cxnLst/>
              <a:rect r="r" b="b" t="t" l="l"/>
              <a:pathLst>
                <a:path h="1141514" w="812800">
                  <a:moveTo>
                    <a:pt x="0" y="0"/>
                  </a:moveTo>
                  <a:lnTo>
                    <a:pt x="812800" y="0"/>
                  </a:lnTo>
                  <a:lnTo>
                    <a:pt x="812800" y="1141514"/>
                  </a:lnTo>
                  <a:lnTo>
                    <a:pt x="0" y="1141514"/>
                  </a:lnTo>
                  <a:close/>
                </a:path>
              </a:pathLst>
            </a:custGeom>
            <a:blipFill>
              <a:blip r:embed="rId2"/>
              <a:stretch>
                <a:fillRect l="-55278" t="0" r="-55278" b="0"/>
              </a:stretch>
            </a:blipFill>
          </p:spPr>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1444978" cy="812800"/>
          </a:xfrm>
        </p:grpSpPr>
        <p:sp>
          <p:nvSpPr>
            <p:cNvPr name="Freeform 3" id="3"/>
            <p:cNvSpPr/>
            <p:nvPr/>
          </p:nvSpPr>
          <p:spPr>
            <a:xfrm flipH="false" flipV="false" rot="0">
              <a:off x="0" y="0"/>
              <a:ext cx="1444978" cy="812800"/>
            </a:xfrm>
            <a:custGeom>
              <a:avLst/>
              <a:gdLst/>
              <a:ahLst/>
              <a:cxnLst/>
              <a:rect r="r" b="b" t="t" l="l"/>
              <a:pathLst>
                <a:path h="812800" w="1444978">
                  <a:moveTo>
                    <a:pt x="0" y="0"/>
                  </a:moveTo>
                  <a:lnTo>
                    <a:pt x="1444978" y="0"/>
                  </a:lnTo>
                  <a:lnTo>
                    <a:pt x="1444978" y="812800"/>
                  </a:lnTo>
                  <a:lnTo>
                    <a:pt x="0" y="812800"/>
                  </a:lnTo>
                  <a:close/>
                </a:path>
              </a:pathLst>
            </a:custGeom>
            <a:blipFill>
              <a:blip r:embed="rId2"/>
              <a:stretch>
                <a:fillRect l="0" t="-9236" r="0" b="-9236"/>
              </a:stretch>
            </a:blipFill>
          </p:spPr>
        </p:sp>
      </p:grpSp>
      <p:grpSp>
        <p:nvGrpSpPr>
          <p:cNvPr name="Group 4" id="4"/>
          <p:cNvGrpSpPr/>
          <p:nvPr/>
        </p:nvGrpSpPr>
        <p:grpSpPr>
          <a:xfrm rot="0">
            <a:off x="1028700" y="1548273"/>
            <a:ext cx="16230600" cy="6802655"/>
            <a:chOff x="0" y="0"/>
            <a:chExt cx="21640800" cy="9070206"/>
          </a:xfrm>
        </p:grpSpPr>
        <p:sp>
          <p:nvSpPr>
            <p:cNvPr name="TextBox 5" id="5"/>
            <p:cNvSpPr txBox="true"/>
            <p:nvPr/>
          </p:nvSpPr>
          <p:spPr>
            <a:xfrm rot="0">
              <a:off x="0" y="4930035"/>
              <a:ext cx="21640800" cy="4140172"/>
            </a:xfrm>
            <a:prstGeom prst="rect">
              <a:avLst/>
            </a:prstGeom>
          </p:spPr>
          <p:txBody>
            <a:bodyPr anchor="t" rtlCol="false" tIns="0" lIns="0" bIns="0" rIns="0">
              <a:spAutoFit/>
            </a:bodyPr>
            <a:lstStyle/>
            <a:p>
              <a:pPr algn="l" marL="0" indent="0" lvl="0">
                <a:lnSpc>
                  <a:spcPts val="3544"/>
                </a:lnSpc>
                <a:spcBef>
                  <a:spcPct val="0"/>
                </a:spcBef>
              </a:pPr>
              <a:r>
                <a:rPr lang="en-US" sz="2532">
                  <a:solidFill>
                    <a:srgbClr val="000000"/>
                  </a:solidFill>
                  <a:latin typeface="Glacial Indifference"/>
                  <a:ea typeface="Glacial Indifference"/>
                  <a:cs typeface="Glacial Indifference"/>
                  <a:sym typeface="Glacial Indifference"/>
                </a:rPr>
                <a:t>In India, the Central Pollution Control Board (CPCB) monitors air quality through a nationwide Air Quality Index (AQI) system. The AQI is a composite measure that indicates the level of air pollution in a specific area using real-time data on key pollutants such as PM2.5, PM10, NO₂, SO₂, CO, O₃, and others. It categorizes air quality into six color-coded levels, ranging from “Good” to “Severe,” making it easy for the public to understand the immediate health risks. However, while the AQI effectively communicates the severity of pollution, it has a critical limitation — it does not identify the cause or specific source of pollution. Without this information, taking targeted action becomes difficult, leaving a gap in the system's effectiveness in controlling or mitigating pollution.</a:t>
              </a:r>
            </a:p>
          </p:txBody>
        </p:sp>
        <p:sp>
          <p:nvSpPr>
            <p:cNvPr name="TextBox 6" id="6"/>
            <p:cNvSpPr txBox="true"/>
            <p:nvPr/>
          </p:nvSpPr>
          <p:spPr>
            <a:xfrm rot="0">
              <a:off x="0" y="114300"/>
              <a:ext cx="21640800" cy="4135493"/>
            </a:xfrm>
            <a:prstGeom prst="rect">
              <a:avLst/>
            </a:prstGeom>
          </p:spPr>
          <p:txBody>
            <a:bodyPr anchor="t" rtlCol="false" tIns="0" lIns="0" bIns="0" rIns="0">
              <a:spAutoFit/>
            </a:bodyPr>
            <a:lstStyle/>
            <a:p>
              <a:pPr algn="l" marL="0" indent="0" lvl="0">
                <a:lnSpc>
                  <a:spcPts val="12069"/>
                </a:lnSpc>
              </a:pPr>
              <a:r>
                <a:rPr lang="en-US" b="true" sz="10972">
                  <a:solidFill>
                    <a:srgbClr val="000000"/>
                  </a:solidFill>
                  <a:latin typeface="Canva Sans Bold"/>
                  <a:ea typeface="Canva Sans Bold"/>
                  <a:cs typeface="Canva Sans Bold"/>
                  <a:sym typeface="Canva Sans Bold"/>
                </a:rPr>
                <a:t>Existing AQI System – CPCB in India</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22217" y="1309944"/>
            <a:ext cx="7145705" cy="7948356"/>
            <a:chOff x="687070" y="247650"/>
            <a:chExt cx="11148060" cy="12400280"/>
          </a:xfrm>
        </p:grpSpPr>
        <p:sp>
          <p:nvSpPr>
            <p:cNvPr name="Freeform 3" id="3"/>
            <p:cNvSpPr/>
            <p:nvPr/>
          </p:nvSpPr>
          <p:spPr>
            <a:xfrm flipH="false" flipV="false" rot="0">
              <a:off x="0" y="0"/>
              <a:ext cx="11148060" cy="12400280"/>
            </a:xfrm>
            <a:custGeom>
              <a:avLst/>
              <a:gdLst/>
              <a:ahLst/>
              <a:cxnLst/>
              <a:rect r="r" b="b" t="t" l="l"/>
              <a:pathLst>
                <a:path h="12400280" w="11148060">
                  <a:moveTo>
                    <a:pt x="9215120" y="1497330"/>
                  </a:moveTo>
                  <a:cubicBezTo>
                    <a:pt x="8773160" y="972820"/>
                    <a:pt x="8234680" y="508000"/>
                    <a:pt x="7590790" y="252730"/>
                  </a:cubicBezTo>
                  <a:cubicBezTo>
                    <a:pt x="7132320" y="71120"/>
                    <a:pt x="6633210" y="0"/>
                    <a:pt x="6139180" y="6350"/>
                  </a:cubicBezTo>
                  <a:cubicBezTo>
                    <a:pt x="4053840" y="36830"/>
                    <a:pt x="2157730" y="1490980"/>
                    <a:pt x="1289050" y="3346450"/>
                  </a:cubicBezTo>
                  <a:cubicBezTo>
                    <a:pt x="527050" y="4977130"/>
                    <a:pt x="0" y="7792720"/>
                    <a:pt x="680720" y="9457690"/>
                  </a:cubicBezTo>
                  <a:cubicBezTo>
                    <a:pt x="1360170" y="11122660"/>
                    <a:pt x="2499360" y="12005310"/>
                    <a:pt x="4248150" y="12081510"/>
                  </a:cubicBezTo>
                  <a:cubicBezTo>
                    <a:pt x="7001510" y="12400280"/>
                    <a:pt x="9088120" y="10502900"/>
                    <a:pt x="10118090" y="8309610"/>
                  </a:cubicBezTo>
                  <a:cubicBezTo>
                    <a:pt x="11148061" y="6116320"/>
                    <a:pt x="10782300" y="3361690"/>
                    <a:pt x="9215120" y="1497330"/>
                  </a:cubicBezTo>
                  <a:close/>
                </a:path>
              </a:pathLst>
            </a:custGeom>
            <a:blipFill>
              <a:blip r:embed="rId2"/>
              <a:stretch>
                <a:fillRect l="-1957" t="2044" r="-15257" b="-2044"/>
              </a:stretch>
            </a:blipFill>
          </p:spPr>
        </p:sp>
      </p:grpSp>
      <p:sp>
        <p:nvSpPr>
          <p:cNvPr name="Freeform 4" id="4"/>
          <p:cNvSpPr/>
          <p:nvPr/>
        </p:nvSpPr>
        <p:spPr>
          <a:xfrm flipH="false" flipV="false" rot="0">
            <a:off x="14589284" y="6374999"/>
            <a:ext cx="4127809" cy="4158049"/>
          </a:xfrm>
          <a:custGeom>
            <a:avLst/>
            <a:gdLst/>
            <a:ahLst/>
            <a:cxnLst/>
            <a:rect r="r" b="b" t="t" l="l"/>
            <a:pathLst>
              <a:path h="4158049" w="4127809">
                <a:moveTo>
                  <a:pt x="0" y="0"/>
                </a:moveTo>
                <a:lnTo>
                  <a:pt x="4127808" y="0"/>
                </a:lnTo>
                <a:lnTo>
                  <a:pt x="4127808" y="4158049"/>
                </a:lnTo>
                <a:lnTo>
                  <a:pt x="0" y="415804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315303" y="1219888"/>
            <a:ext cx="8313262" cy="7847224"/>
            <a:chOff x="0" y="0"/>
            <a:chExt cx="11084350" cy="10462966"/>
          </a:xfrm>
        </p:grpSpPr>
        <p:sp>
          <p:nvSpPr>
            <p:cNvPr name="TextBox 6" id="6"/>
            <p:cNvSpPr txBox="true"/>
            <p:nvPr/>
          </p:nvSpPr>
          <p:spPr>
            <a:xfrm rot="0">
              <a:off x="0" y="95250"/>
              <a:ext cx="11084350" cy="3623310"/>
            </a:xfrm>
            <a:prstGeom prst="rect">
              <a:avLst/>
            </a:prstGeom>
          </p:spPr>
          <p:txBody>
            <a:bodyPr anchor="t" rtlCol="false" tIns="0" lIns="0" bIns="0" rIns="0">
              <a:spAutoFit/>
            </a:bodyPr>
            <a:lstStyle/>
            <a:p>
              <a:pPr algn="l" marL="0" indent="0" lvl="0">
                <a:lnSpc>
                  <a:spcPts val="10560"/>
                </a:lnSpc>
              </a:pPr>
              <a:r>
                <a:rPr lang="en-US" b="true" sz="9600">
                  <a:solidFill>
                    <a:srgbClr val="000000"/>
                  </a:solidFill>
                  <a:latin typeface="Canva Sans Bold"/>
                  <a:ea typeface="Canva Sans Bold"/>
                  <a:cs typeface="Canva Sans Bold"/>
                  <a:sym typeface="Canva Sans Bold"/>
                </a:rPr>
                <a:t>Our Solution – Air Aware:</a:t>
              </a:r>
            </a:p>
          </p:txBody>
        </p:sp>
        <p:sp>
          <p:nvSpPr>
            <p:cNvPr name="TextBox 7" id="7"/>
            <p:cNvSpPr txBox="true"/>
            <p:nvPr/>
          </p:nvSpPr>
          <p:spPr>
            <a:xfrm rot="0">
              <a:off x="0" y="3923404"/>
              <a:ext cx="11084350" cy="6539561"/>
            </a:xfrm>
            <a:prstGeom prst="rect">
              <a:avLst/>
            </a:prstGeom>
          </p:spPr>
          <p:txBody>
            <a:bodyPr anchor="t" rtlCol="false" tIns="0" lIns="0" bIns="0" rIns="0">
              <a:spAutoFit/>
            </a:bodyPr>
            <a:lstStyle/>
            <a:p>
              <a:pPr algn="l" marL="0" indent="0" lvl="0">
                <a:lnSpc>
                  <a:spcPts val="3240"/>
                </a:lnSpc>
              </a:pPr>
              <a:r>
                <a:rPr lang="en-US" sz="2492">
                  <a:solidFill>
                    <a:srgbClr val="000000"/>
                  </a:solidFill>
                  <a:latin typeface="Glacial Indifference"/>
                  <a:ea typeface="Glacial Indifference"/>
                  <a:cs typeface="Glacial Indifference"/>
                  <a:sym typeface="Glacial Indifference"/>
                </a:rPr>
                <a:t>Our solution, Air Aware, is a smart, data-driven software designed to go beyond conventional AQI systems. It first pulls live AQI data from open and trusted sources like CPCB. Next, it analyzes the data to identify the dominant pollutants contributing to poor air quality in a specific region. Using historical patterns and contextual environmental data, it then predicts the most likely cause of those pollutants—such as vehicular traffic, industrial activity, or crop burning. Finally, leveraging open-source geospatial mapping tools, the system pinpoints probable pollution sources on a map, helping authorities and citizens visualize the problem and take more informed, localized action.</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5F5EF"/>
        </a:solidFill>
      </p:bgPr>
    </p:bg>
    <p:spTree>
      <p:nvGrpSpPr>
        <p:cNvPr id="1" name=""/>
        <p:cNvGrpSpPr/>
        <p:nvPr/>
      </p:nvGrpSpPr>
      <p:grpSpPr>
        <a:xfrm>
          <a:off x="0" y="0"/>
          <a:ext cx="0" cy="0"/>
          <a:chOff x="0" y="0"/>
          <a:chExt cx="0" cy="0"/>
        </a:xfrm>
      </p:grpSpPr>
      <p:grpSp>
        <p:nvGrpSpPr>
          <p:cNvPr name="Group 2" id="2"/>
          <p:cNvGrpSpPr/>
          <p:nvPr/>
        </p:nvGrpSpPr>
        <p:grpSpPr>
          <a:xfrm rot="0">
            <a:off x="1028700" y="1064720"/>
            <a:ext cx="11271211" cy="8157559"/>
            <a:chOff x="0" y="0"/>
            <a:chExt cx="15028281" cy="10876746"/>
          </a:xfrm>
        </p:grpSpPr>
        <p:sp>
          <p:nvSpPr>
            <p:cNvPr name="TextBox 3" id="3"/>
            <p:cNvSpPr txBox="true"/>
            <p:nvPr/>
          </p:nvSpPr>
          <p:spPr>
            <a:xfrm rot="0">
              <a:off x="0" y="-133350"/>
              <a:ext cx="15028281" cy="1482225"/>
            </a:xfrm>
            <a:prstGeom prst="rect">
              <a:avLst/>
            </a:prstGeom>
          </p:spPr>
          <p:txBody>
            <a:bodyPr anchor="t" rtlCol="false" tIns="0" lIns="0" bIns="0" rIns="0">
              <a:spAutoFit/>
            </a:bodyPr>
            <a:lstStyle/>
            <a:p>
              <a:pPr algn="l" marL="0" indent="0" lvl="0">
                <a:lnSpc>
                  <a:spcPts val="9339"/>
                </a:lnSpc>
              </a:pPr>
              <a:r>
                <a:rPr lang="en-US" sz="6671">
                  <a:solidFill>
                    <a:srgbClr val="000000"/>
                  </a:solidFill>
                  <a:latin typeface="Nickainley"/>
                  <a:ea typeface="Nickainley"/>
                  <a:cs typeface="Nickainley"/>
                  <a:sym typeface="Nickainley"/>
                </a:rPr>
                <a:t>Future scope:</a:t>
              </a:r>
            </a:p>
          </p:txBody>
        </p:sp>
        <p:sp>
          <p:nvSpPr>
            <p:cNvPr name="AutoShape 4" id="4"/>
            <p:cNvSpPr/>
            <p:nvPr/>
          </p:nvSpPr>
          <p:spPr>
            <a:xfrm>
              <a:off x="0" y="3403789"/>
              <a:ext cx="15028281" cy="0"/>
            </a:xfrm>
            <a:prstGeom prst="line">
              <a:avLst/>
            </a:prstGeom>
            <a:ln cap="rnd" w="12700">
              <a:solidFill>
                <a:srgbClr val="737373">
                  <a:alpha val="34902"/>
                </a:srgbClr>
              </a:solidFill>
              <a:prstDash val="solid"/>
              <a:headEnd type="none" len="sm" w="sm"/>
              <a:tailEnd type="none" len="sm" w="sm"/>
            </a:ln>
          </p:spPr>
        </p:sp>
        <p:sp>
          <p:nvSpPr>
            <p:cNvPr name="AutoShape 5" id="5"/>
            <p:cNvSpPr/>
            <p:nvPr/>
          </p:nvSpPr>
          <p:spPr>
            <a:xfrm>
              <a:off x="0" y="4908490"/>
              <a:ext cx="15028281" cy="0"/>
            </a:xfrm>
            <a:prstGeom prst="line">
              <a:avLst/>
            </a:prstGeom>
            <a:ln cap="rnd" w="12700">
              <a:solidFill>
                <a:srgbClr val="737373">
                  <a:alpha val="34902"/>
                </a:srgbClr>
              </a:solidFill>
              <a:prstDash val="solid"/>
              <a:headEnd type="none" len="sm" w="sm"/>
              <a:tailEnd type="none" len="sm" w="sm"/>
            </a:ln>
          </p:spPr>
        </p:sp>
        <p:sp>
          <p:nvSpPr>
            <p:cNvPr name="AutoShape 6" id="6"/>
            <p:cNvSpPr/>
            <p:nvPr/>
          </p:nvSpPr>
          <p:spPr>
            <a:xfrm>
              <a:off x="0" y="6413192"/>
              <a:ext cx="15028281" cy="0"/>
            </a:xfrm>
            <a:prstGeom prst="line">
              <a:avLst/>
            </a:prstGeom>
            <a:ln cap="rnd" w="12700">
              <a:solidFill>
                <a:srgbClr val="737373">
                  <a:alpha val="34902"/>
                </a:srgbClr>
              </a:solidFill>
              <a:prstDash val="solid"/>
              <a:headEnd type="none" len="sm" w="sm"/>
              <a:tailEnd type="none" len="sm" w="sm"/>
            </a:ln>
          </p:spPr>
        </p:sp>
        <p:sp>
          <p:nvSpPr>
            <p:cNvPr name="AutoShape 7" id="7"/>
            <p:cNvSpPr/>
            <p:nvPr/>
          </p:nvSpPr>
          <p:spPr>
            <a:xfrm>
              <a:off x="0" y="8641794"/>
              <a:ext cx="15028281" cy="0"/>
            </a:xfrm>
            <a:prstGeom prst="line">
              <a:avLst/>
            </a:prstGeom>
            <a:ln cap="rnd" w="12700">
              <a:solidFill>
                <a:srgbClr val="737373">
                  <a:alpha val="34902"/>
                </a:srgbClr>
              </a:solidFill>
              <a:prstDash val="solid"/>
              <a:headEnd type="none" len="sm" w="sm"/>
              <a:tailEnd type="none" len="sm" w="sm"/>
            </a:ln>
          </p:spPr>
        </p:sp>
        <p:sp>
          <p:nvSpPr>
            <p:cNvPr name="AutoShape 8" id="8"/>
            <p:cNvSpPr/>
            <p:nvPr/>
          </p:nvSpPr>
          <p:spPr>
            <a:xfrm>
              <a:off x="0" y="10870396"/>
              <a:ext cx="15028281" cy="0"/>
            </a:xfrm>
            <a:prstGeom prst="line">
              <a:avLst/>
            </a:prstGeom>
            <a:ln cap="rnd" w="12700">
              <a:solidFill>
                <a:srgbClr val="737373">
                  <a:alpha val="34902"/>
                </a:srgbClr>
              </a:solidFill>
              <a:prstDash val="solid"/>
              <a:headEnd type="none" len="sm" w="sm"/>
              <a:tailEnd type="none" len="sm" w="sm"/>
            </a:ln>
          </p:spPr>
        </p:sp>
        <p:sp>
          <p:nvSpPr>
            <p:cNvPr name="TextBox 9" id="9"/>
            <p:cNvSpPr txBox="true"/>
            <p:nvPr/>
          </p:nvSpPr>
          <p:spPr>
            <a:xfrm rot="0">
              <a:off x="0" y="2266458"/>
              <a:ext cx="15028281" cy="655659"/>
            </a:xfrm>
            <a:prstGeom prst="rect">
              <a:avLst/>
            </a:prstGeom>
          </p:spPr>
          <p:txBody>
            <a:bodyPr anchor="t" rtlCol="false" tIns="0" lIns="0" bIns="0" rIns="0">
              <a:spAutoFit/>
            </a:bodyPr>
            <a:lstStyle/>
            <a:p>
              <a:pPr algn="l" marL="0" indent="0" lvl="0">
                <a:lnSpc>
                  <a:spcPts val="4311"/>
                </a:lnSpc>
              </a:pPr>
              <a:r>
                <a:rPr lang="en-US" sz="2694">
                  <a:solidFill>
                    <a:srgbClr val="000000"/>
                  </a:solidFill>
                  <a:latin typeface="Inter"/>
                  <a:ea typeface="Inter"/>
                  <a:cs typeface="Inter"/>
                  <a:sym typeface="Inter"/>
                </a:rPr>
                <a:t>Integrate drone and satellite data for enhanced aerial monitoring.</a:t>
              </a:r>
            </a:p>
          </p:txBody>
        </p:sp>
        <p:sp>
          <p:nvSpPr>
            <p:cNvPr name="TextBox 10" id="10"/>
            <p:cNvSpPr txBox="true"/>
            <p:nvPr/>
          </p:nvSpPr>
          <p:spPr>
            <a:xfrm rot="0">
              <a:off x="0" y="3771160"/>
              <a:ext cx="15028281" cy="655659"/>
            </a:xfrm>
            <a:prstGeom prst="rect">
              <a:avLst/>
            </a:prstGeom>
          </p:spPr>
          <p:txBody>
            <a:bodyPr anchor="t" rtlCol="false" tIns="0" lIns="0" bIns="0" rIns="0">
              <a:spAutoFit/>
            </a:bodyPr>
            <a:lstStyle/>
            <a:p>
              <a:pPr algn="l" marL="0" indent="0" lvl="0">
                <a:lnSpc>
                  <a:spcPts val="4311"/>
                </a:lnSpc>
              </a:pPr>
              <a:r>
                <a:rPr lang="en-US" sz="2694">
                  <a:solidFill>
                    <a:srgbClr val="000000"/>
                  </a:solidFill>
                  <a:latin typeface="Inter"/>
                  <a:ea typeface="Inter"/>
                  <a:cs typeface="Inter"/>
                  <a:sym typeface="Inter"/>
                </a:rPr>
                <a:t>Expand sensor coverage to rural and currently unmonitored areas.</a:t>
              </a:r>
            </a:p>
          </p:txBody>
        </p:sp>
        <p:sp>
          <p:nvSpPr>
            <p:cNvPr name="TextBox 11" id="11"/>
            <p:cNvSpPr txBox="true"/>
            <p:nvPr/>
          </p:nvSpPr>
          <p:spPr>
            <a:xfrm rot="0">
              <a:off x="0" y="5275862"/>
              <a:ext cx="15028281" cy="655659"/>
            </a:xfrm>
            <a:prstGeom prst="rect">
              <a:avLst/>
            </a:prstGeom>
          </p:spPr>
          <p:txBody>
            <a:bodyPr anchor="t" rtlCol="false" tIns="0" lIns="0" bIns="0" rIns="0">
              <a:spAutoFit/>
            </a:bodyPr>
            <a:lstStyle/>
            <a:p>
              <a:pPr algn="l" marL="0" indent="0" lvl="0">
                <a:lnSpc>
                  <a:spcPts val="4311"/>
                </a:lnSpc>
              </a:pPr>
              <a:r>
                <a:rPr lang="en-US" sz="2694">
                  <a:solidFill>
                    <a:srgbClr val="000000"/>
                  </a:solidFill>
                  <a:latin typeface="Inter"/>
                  <a:ea typeface="Inter"/>
                  <a:cs typeface="Inter"/>
                  <a:sym typeface="Inter"/>
                </a:rPr>
                <a:t>Enable policy-level integration to support data-driven governance.</a:t>
              </a:r>
            </a:p>
          </p:txBody>
        </p:sp>
        <p:sp>
          <p:nvSpPr>
            <p:cNvPr name="TextBox 12" id="12"/>
            <p:cNvSpPr txBox="true"/>
            <p:nvPr/>
          </p:nvSpPr>
          <p:spPr>
            <a:xfrm rot="0">
              <a:off x="0" y="6780564"/>
              <a:ext cx="15028281" cy="1379559"/>
            </a:xfrm>
            <a:prstGeom prst="rect">
              <a:avLst/>
            </a:prstGeom>
          </p:spPr>
          <p:txBody>
            <a:bodyPr anchor="t" rtlCol="false" tIns="0" lIns="0" bIns="0" rIns="0">
              <a:spAutoFit/>
            </a:bodyPr>
            <a:lstStyle/>
            <a:p>
              <a:pPr algn="l" marL="0" indent="0" lvl="0">
                <a:lnSpc>
                  <a:spcPts val="4311"/>
                </a:lnSpc>
              </a:pPr>
              <a:r>
                <a:rPr lang="en-US" sz="2694">
                  <a:solidFill>
                    <a:srgbClr val="000000"/>
                  </a:solidFill>
                  <a:latin typeface="Inter"/>
                  <a:ea typeface="Inter"/>
                  <a:cs typeface="Inter"/>
                  <a:sym typeface="Inter"/>
                </a:rPr>
                <a:t>Improve prediction accuracy by including wind direction, temperature, and humidity.</a:t>
              </a:r>
            </a:p>
          </p:txBody>
        </p:sp>
        <p:sp>
          <p:nvSpPr>
            <p:cNvPr name="TextBox 13" id="13"/>
            <p:cNvSpPr txBox="true"/>
            <p:nvPr/>
          </p:nvSpPr>
          <p:spPr>
            <a:xfrm rot="0">
              <a:off x="0" y="9009166"/>
              <a:ext cx="15028281" cy="1379559"/>
            </a:xfrm>
            <a:prstGeom prst="rect">
              <a:avLst/>
            </a:prstGeom>
          </p:spPr>
          <p:txBody>
            <a:bodyPr anchor="t" rtlCol="false" tIns="0" lIns="0" bIns="0" rIns="0">
              <a:spAutoFit/>
            </a:bodyPr>
            <a:lstStyle/>
            <a:p>
              <a:pPr algn="l" marL="0" indent="0" lvl="0">
                <a:lnSpc>
                  <a:spcPts val="4311"/>
                </a:lnSpc>
              </a:pPr>
              <a:r>
                <a:rPr lang="en-US" sz="2694">
                  <a:solidFill>
                    <a:srgbClr val="000000"/>
                  </a:solidFill>
                  <a:latin typeface="Inter"/>
                  <a:ea typeface="Inter"/>
                  <a:cs typeface="Inter"/>
                  <a:sym typeface="Inter"/>
                </a:rPr>
                <a:t>Promote public participation through crowd-sourced pollution reports and alerts.</a:t>
              </a:r>
            </a:p>
          </p:txBody>
        </p:sp>
      </p:grpSp>
      <p:sp>
        <p:nvSpPr>
          <p:cNvPr name="Freeform 14" id="14"/>
          <p:cNvSpPr/>
          <p:nvPr/>
        </p:nvSpPr>
        <p:spPr>
          <a:xfrm flipH="false" flipV="false" rot="0">
            <a:off x="13841983" y="3981871"/>
            <a:ext cx="3931667" cy="2323258"/>
          </a:xfrm>
          <a:custGeom>
            <a:avLst/>
            <a:gdLst/>
            <a:ahLst/>
            <a:cxnLst/>
            <a:rect r="r" b="b" t="t" l="l"/>
            <a:pathLst>
              <a:path h="2323258" w="3931667">
                <a:moveTo>
                  <a:pt x="0" y="0"/>
                </a:moveTo>
                <a:lnTo>
                  <a:pt x="3931667" y="0"/>
                </a:lnTo>
                <a:lnTo>
                  <a:pt x="3931667" y="2323258"/>
                </a:lnTo>
                <a:lnTo>
                  <a:pt x="0" y="232325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1F0F0"/>
        </a:solidFill>
      </p:bgPr>
    </p:bg>
    <p:spTree>
      <p:nvGrpSpPr>
        <p:cNvPr id="1" name=""/>
        <p:cNvGrpSpPr/>
        <p:nvPr/>
      </p:nvGrpSpPr>
      <p:grpSpPr>
        <a:xfrm>
          <a:off x="0" y="0"/>
          <a:ext cx="0" cy="0"/>
          <a:chOff x="0" y="0"/>
          <a:chExt cx="0" cy="0"/>
        </a:xfrm>
      </p:grpSpPr>
      <p:grpSp>
        <p:nvGrpSpPr>
          <p:cNvPr name="Group 2" id="2"/>
          <p:cNvGrpSpPr/>
          <p:nvPr/>
        </p:nvGrpSpPr>
        <p:grpSpPr>
          <a:xfrm rot="0">
            <a:off x="3396193" y="1645887"/>
            <a:ext cx="12741423" cy="6995226"/>
            <a:chOff x="0" y="0"/>
            <a:chExt cx="16988563" cy="9326968"/>
          </a:xfrm>
        </p:grpSpPr>
        <p:sp>
          <p:nvSpPr>
            <p:cNvPr name="TextBox 3" id="3"/>
            <p:cNvSpPr txBox="true"/>
            <p:nvPr/>
          </p:nvSpPr>
          <p:spPr>
            <a:xfrm rot="0">
              <a:off x="0" y="2770171"/>
              <a:ext cx="16988563" cy="6556798"/>
            </a:xfrm>
            <a:prstGeom prst="rect">
              <a:avLst/>
            </a:prstGeom>
          </p:spPr>
          <p:txBody>
            <a:bodyPr anchor="t" rtlCol="false" tIns="0" lIns="0" bIns="0" rIns="0">
              <a:spAutoFit/>
            </a:bodyPr>
            <a:lstStyle/>
            <a:p>
              <a:pPr algn="l" marL="0" indent="0" lvl="0">
                <a:lnSpc>
                  <a:spcPts val="3920"/>
                </a:lnSpc>
                <a:spcBef>
                  <a:spcPct val="0"/>
                </a:spcBef>
              </a:pPr>
              <a:r>
                <a:rPr lang="en-US" sz="2800" spc="70">
                  <a:solidFill>
                    <a:srgbClr val="000000"/>
                  </a:solidFill>
                  <a:latin typeface="Quicksand"/>
                  <a:ea typeface="Quicksand"/>
                  <a:cs typeface="Quicksand"/>
                  <a:sym typeface="Quicksand"/>
                </a:rPr>
                <a:t>For the development of Air Aware, the backend will be built using Flask, a lightweight Python web framework ideal for API development and data handling. The frontend interface will be developed using React, offering a responsive and interactive user experience. Python will serve as the core programming language, especially for handling AQI data processing and prediction logic. MySQL will be used as the primary database to store live AQI readings, pollutant trends, and location-specific metadata. While machine learning integration is a future enhancement, the initial version focuses on rule-based cause prediction and geospatial analysis using external APIs and environmental datasets.</a:t>
              </a:r>
            </a:p>
          </p:txBody>
        </p:sp>
        <p:sp>
          <p:nvSpPr>
            <p:cNvPr name="TextBox 4" id="4"/>
            <p:cNvSpPr txBox="true"/>
            <p:nvPr/>
          </p:nvSpPr>
          <p:spPr>
            <a:xfrm rot="0">
              <a:off x="0" y="180975"/>
              <a:ext cx="16988563" cy="1740957"/>
            </a:xfrm>
            <a:prstGeom prst="rect">
              <a:avLst/>
            </a:prstGeom>
          </p:spPr>
          <p:txBody>
            <a:bodyPr anchor="t" rtlCol="false" tIns="0" lIns="0" bIns="0" rIns="0">
              <a:spAutoFit/>
            </a:bodyPr>
            <a:lstStyle/>
            <a:p>
              <a:pPr algn="l" marL="0" indent="0" lvl="0">
                <a:lnSpc>
                  <a:spcPts val="9499"/>
                </a:lnSpc>
              </a:pPr>
              <a:r>
                <a:rPr lang="en-US" sz="9499">
                  <a:solidFill>
                    <a:srgbClr val="000000"/>
                  </a:solidFill>
                  <a:latin typeface="Gagalin"/>
                  <a:ea typeface="Gagalin"/>
                  <a:cs typeface="Gagalin"/>
                  <a:sym typeface="Gagalin"/>
                </a:rPr>
                <a:t>Techstack:</a:t>
              </a:r>
            </a:p>
          </p:txBody>
        </p:sp>
      </p:grpSp>
      <p:sp>
        <p:nvSpPr>
          <p:cNvPr name="Freeform 5" id="5"/>
          <p:cNvSpPr/>
          <p:nvPr/>
        </p:nvSpPr>
        <p:spPr>
          <a:xfrm flipH="false" flipV="false" rot="0">
            <a:off x="1266626" y="3777249"/>
            <a:ext cx="1367991" cy="2732501"/>
          </a:xfrm>
          <a:custGeom>
            <a:avLst/>
            <a:gdLst/>
            <a:ahLst/>
            <a:cxnLst/>
            <a:rect r="r" b="b" t="t" l="l"/>
            <a:pathLst>
              <a:path h="2732501" w="1367991">
                <a:moveTo>
                  <a:pt x="0" y="0"/>
                </a:moveTo>
                <a:lnTo>
                  <a:pt x="1367991" y="0"/>
                </a:lnTo>
                <a:lnTo>
                  <a:pt x="1367991" y="2732502"/>
                </a:lnTo>
                <a:lnTo>
                  <a:pt x="0" y="27325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AFDFF"/>
        </a:solidFill>
      </p:bgPr>
    </p:bg>
    <p:spTree>
      <p:nvGrpSpPr>
        <p:cNvPr id="1" name=""/>
        <p:cNvGrpSpPr/>
        <p:nvPr/>
      </p:nvGrpSpPr>
      <p:grpSpPr>
        <a:xfrm>
          <a:off x="0" y="0"/>
          <a:ext cx="0" cy="0"/>
          <a:chOff x="0" y="0"/>
          <a:chExt cx="0" cy="0"/>
        </a:xfrm>
      </p:grpSpPr>
      <p:sp>
        <p:nvSpPr>
          <p:cNvPr name="Freeform 2" id="2"/>
          <p:cNvSpPr/>
          <p:nvPr/>
        </p:nvSpPr>
        <p:spPr>
          <a:xfrm flipH="false" flipV="false" rot="0">
            <a:off x="0" y="62873"/>
            <a:ext cx="18288000" cy="10648091"/>
          </a:xfrm>
          <a:custGeom>
            <a:avLst/>
            <a:gdLst/>
            <a:ahLst/>
            <a:cxnLst/>
            <a:rect r="r" b="b" t="t" l="l"/>
            <a:pathLst>
              <a:path h="10648091" w="18288000">
                <a:moveTo>
                  <a:pt x="0" y="0"/>
                </a:moveTo>
                <a:lnTo>
                  <a:pt x="18288000" y="0"/>
                </a:lnTo>
                <a:lnTo>
                  <a:pt x="18288000" y="10648091"/>
                </a:lnTo>
                <a:lnTo>
                  <a:pt x="0" y="10648091"/>
                </a:lnTo>
                <a:lnTo>
                  <a:pt x="0" y="0"/>
                </a:lnTo>
                <a:close/>
              </a:path>
            </a:pathLst>
          </a:custGeom>
          <a:blipFill>
            <a:blip r:embed="rId2"/>
            <a:stretch>
              <a:fillRect l="0" t="-7129" r="-871" b="-8367"/>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DCF5FF"/>
        </a:solidFill>
      </p:bgPr>
    </p:bg>
    <p:spTree>
      <p:nvGrpSpPr>
        <p:cNvPr id="1" name=""/>
        <p:cNvGrpSpPr/>
        <p:nvPr/>
      </p:nvGrpSpPr>
      <p:grpSpPr>
        <a:xfrm>
          <a:off x="0" y="0"/>
          <a:ext cx="0" cy="0"/>
          <a:chOff x="0" y="0"/>
          <a:chExt cx="0" cy="0"/>
        </a:xfrm>
      </p:grpSpPr>
      <p:sp>
        <p:nvSpPr>
          <p:cNvPr name="Freeform 2" id="2"/>
          <p:cNvSpPr/>
          <p:nvPr/>
        </p:nvSpPr>
        <p:spPr>
          <a:xfrm flipH="false" flipV="false" rot="0">
            <a:off x="-505650" y="6422219"/>
            <a:ext cx="18668711" cy="3351915"/>
          </a:xfrm>
          <a:custGeom>
            <a:avLst/>
            <a:gdLst/>
            <a:ahLst/>
            <a:cxnLst/>
            <a:rect r="r" b="b" t="t" l="l"/>
            <a:pathLst>
              <a:path h="3351915" w="18668711">
                <a:moveTo>
                  <a:pt x="0" y="0"/>
                </a:moveTo>
                <a:lnTo>
                  <a:pt x="18668711" y="0"/>
                </a:lnTo>
                <a:lnTo>
                  <a:pt x="18668711" y="3351915"/>
                </a:lnTo>
                <a:lnTo>
                  <a:pt x="0" y="3351915"/>
                </a:lnTo>
                <a:lnTo>
                  <a:pt x="0" y="0"/>
                </a:lnTo>
                <a:close/>
              </a:path>
            </a:pathLst>
          </a:custGeom>
          <a:blipFill>
            <a:blip r:embed="rId2">
              <a:alphaModFix amt="62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14461428" y="1522059"/>
            <a:ext cx="5712756" cy="8747882"/>
          </a:xfrm>
          <a:custGeom>
            <a:avLst/>
            <a:gdLst/>
            <a:ahLst/>
            <a:cxnLst/>
            <a:rect r="r" b="b" t="t" l="l"/>
            <a:pathLst>
              <a:path h="8747882" w="5712756">
                <a:moveTo>
                  <a:pt x="5712756" y="0"/>
                </a:moveTo>
                <a:lnTo>
                  <a:pt x="0" y="0"/>
                </a:lnTo>
                <a:lnTo>
                  <a:pt x="0" y="8747882"/>
                </a:lnTo>
                <a:lnTo>
                  <a:pt x="5712756" y="8747882"/>
                </a:lnTo>
                <a:lnTo>
                  <a:pt x="5712756"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902352" y="1592324"/>
            <a:ext cx="5862104" cy="8976578"/>
          </a:xfrm>
          <a:custGeom>
            <a:avLst/>
            <a:gdLst/>
            <a:ahLst/>
            <a:cxnLst/>
            <a:rect r="r" b="b" t="t" l="l"/>
            <a:pathLst>
              <a:path h="8976578" w="5862104">
                <a:moveTo>
                  <a:pt x="0" y="0"/>
                </a:moveTo>
                <a:lnTo>
                  <a:pt x="5862104" y="0"/>
                </a:lnTo>
                <a:lnTo>
                  <a:pt x="5862104" y="8976578"/>
                </a:lnTo>
                <a:lnTo>
                  <a:pt x="0" y="897657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696598" y="9425712"/>
            <a:ext cx="21681195" cy="2286381"/>
          </a:xfrm>
          <a:custGeom>
            <a:avLst/>
            <a:gdLst/>
            <a:ahLst/>
            <a:cxnLst/>
            <a:rect r="r" b="b" t="t" l="l"/>
            <a:pathLst>
              <a:path h="2286381" w="21681195">
                <a:moveTo>
                  <a:pt x="0" y="0"/>
                </a:moveTo>
                <a:lnTo>
                  <a:pt x="21681196" y="0"/>
                </a:lnTo>
                <a:lnTo>
                  <a:pt x="21681196" y="2286380"/>
                </a:lnTo>
                <a:lnTo>
                  <a:pt x="0" y="228638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6" id="6"/>
          <p:cNvGrpSpPr/>
          <p:nvPr/>
        </p:nvGrpSpPr>
        <p:grpSpPr>
          <a:xfrm rot="0">
            <a:off x="2867562" y="2934780"/>
            <a:ext cx="12552877" cy="4417440"/>
            <a:chOff x="0" y="0"/>
            <a:chExt cx="3624797" cy="1275590"/>
          </a:xfrm>
        </p:grpSpPr>
        <p:sp>
          <p:nvSpPr>
            <p:cNvPr name="Freeform 7" id="7"/>
            <p:cNvSpPr/>
            <p:nvPr/>
          </p:nvSpPr>
          <p:spPr>
            <a:xfrm flipH="false" flipV="false" rot="0">
              <a:off x="0" y="0"/>
              <a:ext cx="3624797" cy="1275590"/>
            </a:xfrm>
            <a:custGeom>
              <a:avLst/>
              <a:gdLst/>
              <a:ahLst/>
              <a:cxnLst/>
              <a:rect r="r" b="b" t="t" l="l"/>
              <a:pathLst>
                <a:path h="1275590" w="3624797">
                  <a:moveTo>
                    <a:pt x="16652" y="0"/>
                  </a:moveTo>
                  <a:lnTo>
                    <a:pt x="3608144" y="0"/>
                  </a:lnTo>
                  <a:cubicBezTo>
                    <a:pt x="3617341" y="0"/>
                    <a:pt x="3624797" y="7455"/>
                    <a:pt x="3624797" y="16652"/>
                  </a:cubicBezTo>
                  <a:lnTo>
                    <a:pt x="3624797" y="1258938"/>
                  </a:lnTo>
                  <a:cubicBezTo>
                    <a:pt x="3624797" y="1263354"/>
                    <a:pt x="3623042" y="1267590"/>
                    <a:pt x="3619919" y="1270712"/>
                  </a:cubicBezTo>
                  <a:cubicBezTo>
                    <a:pt x="3616796" y="1273835"/>
                    <a:pt x="3612561" y="1275590"/>
                    <a:pt x="3608144" y="1275590"/>
                  </a:cubicBezTo>
                  <a:lnTo>
                    <a:pt x="16652" y="1275590"/>
                  </a:lnTo>
                  <a:cubicBezTo>
                    <a:pt x="7455" y="1275590"/>
                    <a:pt x="0" y="1268134"/>
                    <a:pt x="0" y="1258938"/>
                  </a:cubicBezTo>
                  <a:lnTo>
                    <a:pt x="0" y="16652"/>
                  </a:lnTo>
                  <a:cubicBezTo>
                    <a:pt x="0" y="7455"/>
                    <a:pt x="7455" y="0"/>
                    <a:pt x="16652" y="0"/>
                  </a:cubicBezTo>
                  <a:close/>
                </a:path>
              </a:pathLst>
            </a:custGeom>
            <a:solidFill>
              <a:srgbClr val="FFFFFF"/>
            </a:solidFill>
          </p:spPr>
        </p:sp>
        <p:sp>
          <p:nvSpPr>
            <p:cNvPr name="TextBox 8" id="8"/>
            <p:cNvSpPr txBox="true"/>
            <p:nvPr/>
          </p:nvSpPr>
          <p:spPr>
            <a:xfrm>
              <a:off x="0" y="-47625"/>
              <a:ext cx="3624797" cy="1323215"/>
            </a:xfrm>
            <a:prstGeom prst="rect">
              <a:avLst/>
            </a:prstGeom>
          </p:spPr>
          <p:txBody>
            <a:bodyPr anchor="ctr" rtlCol="false" tIns="50800" lIns="50800" bIns="50800" rIns="50800"/>
            <a:lstStyle/>
            <a:p>
              <a:pPr algn="ctr">
                <a:lnSpc>
                  <a:spcPts val="2800"/>
                </a:lnSpc>
              </a:pPr>
            </a:p>
          </p:txBody>
        </p:sp>
      </p:grpSp>
      <p:sp>
        <p:nvSpPr>
          <p:cNvPr name="TextBox 9" id="9"/>
          <p:cNvSpPr txBox="true"/>
          <p:nvPr/>
        </p:nvSpPr>
        <p:spPr>
          <a:xfrm rot="0">
            <a:off x="2993319" y="3683789"/>
            <a:ext cx="12301363" cy="1428704"/>
          </a:xfrm>
          <a:prstGeom prst="rect">
            <a:avLst/>
          </a:prstGeom>
        </p:spPr>
        <p:txBody>
          <a:bodyPr anchor="t" rtlCol="false" tIns="0" lIns="0" bIns="0" rIns="0">
            <a:spAutoFit/>
          </a:bodyPr>
          <a:lstStyle/>
          <a:p>
            <a:pPr algn="ctr" marL="0" indent="0" lvl="1">
              <a:lnSpc>
                <a:spcPts val="11760"/>
              </a:lnSpc>
              <a:spcBef>
                <a:spcPct val="0"/>
              </a:spcBef>
            </a:pPr>
            <a:r>
              <a:rPr lang="en-US" sz="8400" strike="noStrike" u="none">
                <a:solidFill>
                  <a:srgbClr val="000000"/>
                </a:solidFill>
                <a:latin typeface="Balabeloo"/>
                <a:ea typeface="Balabeloo"/>
                <a:cs typeface="Balabeloo"/>
                <a:sym typeface="Balabeloo"/>
              </a:rPr>
              <a:t>LET'S CREATE A CITY FREE OF</a:t>
            </a:r>
          </a:p>
        </p:txBody>
      </p:sp>
      <p:sp>
        <p:nvSpPr>
          <p:cNvPr name="TextBox 10" id="10"/>
          <p:cNvSpPr txBox="true"/>
          <p:nvPr/>
        </p:nvSpPr>
        <p:spPr>
          <a:xfrm rot="0">
            <a:off x="3035650" y="4950569"/>
            <a:ext cx="12216699" cy="1500242"/>
          </a:xfrm>
          <a:prstGeom prst="rect">
            <a:avLst/>
          </a:prstGeom>
        </p:spPr>
        <p:txBody>
          <a:bodyPr anchor="t" rtlCol="false" tIns="0" lIns="0" bIns="0" rIns="0">
            <a:spAutoFit/>
          </a:bodyPr>
          <a:lstStyle/>
          <a:p>
            <a:pPr algn="ctr" marL="0" indent="0" lvl="1">
              <a:lnSpc>
                <a:spcPts val="12294"/>
              </a:lnSpc>
              <a:spcBef>
                <a:spcPct val="0"/>
              </a:spcBef>
            </a:pPr>
            <a:r>
              <a:rPr lang="en-US" sz="8781">
                <a:solidFill>
                  <a:srgbClr val="000000"/>
                </a:solidFill>
                <a:latin typeface="Balabeloo"/>
                <a:ea typeface="Balabeloo"/>
                <a:cs typeface="Balabeloo"/>
                <a:sym typeface="Balabeloo"/>
              </a:rPr>
              <a:t>AIR POLLUTION TOGETHER!</a:t>
            </a:r>
          </a:p>
        </p:txBody>
      </p:sp>
      <p:sp>
        <p:nvSpPr>
          <p:cNvPr name="Freeform 11" id="11"/>
          <p:cNvSpPr/>
          <p:nvPr/>
        </p:nvSpPr>
        <p:spPr>
          <a:xfrm flipH="false" flipV="false" rot="0">
            <a:off x="13793857" y="-563707"/>
            <a:ext cx="5131885" cy="2085766"/>
          </a:xfrm>
          <a:custGeom>
            <a:avLst/>
            <a:gdLst/>
            <a:ahLst/>
            <a:cxnLst/>
            <a:rect r="r" b="b" t="t" l="l"/>
            <a:pathLst>
              <a:path h="2085766" w="5131885">
                <a:moveTo>
                  <a:pt x="0" y="0"/>
                </a:moveTo>
                <a:lnTo>
                  <a:pt x="5131886" y="0"/>
                </a:lnTo>
                <a:lnTo>
                  <a:pt x="5131886" y="2085766"/>
                </a:lnTo>
                <a:lnTo>
                  <a:pt x="0" y="208576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2" id="12"/>
          <p:cNvSpPr/>
          <p:nvPr/>
        </p:nvSpPr>
        <p:spPr>
          <a:xfrm flipH="false" flipV="false" rot="0">
            <a:off x="1555928" y="-85564"/>
            <a:ext cx="5483142" cy="2228528"/>
          </a:xfrm>
          <a:custGeom>
            <a:avLst/>
            <a:gdLst/>
            <a:ahLst/>
            <a:cxnLst/>
            <a:rect r="r" b="b" t="t" l="l"/>
            <a:pathLst>
              <a:path h="2228528" w="5483142">
                <a:moveTo>
                  <a:pt x="0" y="0"/>
                </a:moveTo>
                <a:lnTo>
                  <a:pt x="5483141" y="0"/>
                </a:lnTo>
                <a:lnTo>
                  <a:pt x="5483141" y="2228528"/>
                </a:lnTo>
                <a:lnTo>
                  <a:pt x="0" y="2228528"/>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3" id="13"/>
          <p:cNvSpPr/>
          <p:nvPr/>
        </p:nvSpPr>
        <p:spPr>
          <a:xfrm flipH="true" flipV="false" rot="0">
            <a:off x="1784633" y="6422219"/>
            <a:ext cx="5025731" cy="5225240"/>
          </a:xfrm>
          <a:custGeom>
            <a:avLst/>
            <a:gdLst/>
            <a:ahLst/>
            <a:cxnLst/>
            <a:rect r="r" b="b" t="t" l="l"/>
            <a:pathLst>
              <a:path h="5225240" w="5025731">
                <a:moveTo>
                  <a:pt x="5025731" y="0"/>
                </a:moveTo>
                <a:lnTo>
                  <a:pt x="0" y="0"/>
                </a:lnTo>
                <a:lnTo>
                  <a:pt x="0" y="5225239"/>
                </a:lnTo>
                <a:lnTo>
                  <a:pt x="5025731" y="5225239"/>
                </a:lnTo>
                <a:lnTo>
                  <a:pt x="5025731"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4" id="14"/>
          <p:cNvSpPr/>
          <p:nvPr/>
        </p:nvSpPr>
        <p:spPr>
          <a:xfrm flipH="true" flipV="false" rot="0">
            <a:off x="12047218" y="6450811"/>
            <a:ext cx="5127911" cy="4857530"/>
          </a:xfrm>
          <a:custGeom>
            <a:avLst/>
            <a:gdLst/>
            <a:ahLst/>
            <a:cxnLst/>
            <a:rect r="r" b="b" t="t" l="l"/>
            <a:pathLst>
              <a:path h="4857530" w="5127911">
                <a:moveTo>
                  <a:pt x="5127911" y="0"/>
                </a:moveTo>
                <a:lnTo>
                  <a:pt x="0" y="0"/>
                </a:lnTo>
                <a:lnTo>
                  <a:pt x="0" y="4857530"/>
                </a:lnTo>
                <a:lnTo>
                  <a:pt x="5127911" y="4857530"/>
                </a:lnTo>
                <a:lnTo>
                  <a:pt x="5127911"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5" id="15"/>
          <p:cNvSpPr/>
          <p:nvPr/>
        </p:nvSpPr>
        <p:spPr>
          <a:xfrm flipH="false" flipV="false" rot="966447">
            <a:off x="3087172" y="2748820"/>
            <a:ext cx="709585" cy="1275398"/>
          </a:xfrm>
          <a:custGeom>
            <a:avLst/>
            <a:gdLst/>
            <a:ahLst/>
            <a:cxnLst/>
            <a:rect r="r" b="b" t="t" l="l"/>
            <a:pathLst>
              <a:path h="1275398" w="709585">
                <a:moveTo>
                  <a:pt x="0" y="0"/>
                </a:moveTo>
                <a:lnTo>
                  <a:pt x="709585" y="0"/>
                </a:lnTo>
                <a:lnTo>
                  <a:pt x="709585" y="1275399"/>
                </a:lnTo>
                <a:lnTo>
                  <a:pt x="0" y="1275399"/>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6" id="16"/>
          <p:cNvSpPr/>
          <p:nvPr/>
        </p:nvSpPr>
        <p:spPr>
          <a:xfrm flipH="false" flipV="false" rot="966447">
            <a:off x="14547858" y="2748820"/>
            <a:ext cx="709585" cy="1275398"/>
          </a:xfrm>
          <a:custGeom>
            <a:avLst/>
            <a:gdLst/>
            <a:ahLst/>
            <a:cxnLst/>
            <a:rect r="r" b="b" t="t" l="l"/>
            <a:pathLst>
              <a:path h="1275398" w="709585">
                <a:moveTo>
                  <a:pt x="0" y="0"/>
                </a:moveTo>
                <a:lnTo>
                  <a:pt x="709585" y="0"/>
                </a:lnTo>
                <a:lnTo>
                  <a:pt x="709585" y="1275399"/>
                </a:lnTo>
                <a:lnTo>
                  <a:pt x="0" y="1275399"/>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7" id="17"/>
          <p:cNvSpPr/>
          <p:nvPr/>
        </p:nvSpPr>
        <p:spPr>
          <a:xfrm flipH="true" flipV="false" rot="0">
            <a:off x="7789245" y="1592324"/>
            <a:ext cx="4584085" cy="1863122"/>
          </a:xfrm>
          <a:custGeom>
            <a:avLst/>
            <a:gdLst/>
            <a:ahLst/>
            <a:cxnLst/>
            <a:rect r="r" b="b" t="t" l="l"/>
            <a:pathLst>
              <a:path h="1863122" w="4584085">
                <a:moveTo>
                  <a:pt x="4584086" y="0"/>
                </a:moveTo>
                <a:lnTo>
                  <a:pt x="0" y="0"/>
                </a:lnTo>
                <a:lnTo>
                  <a:pt x="0" y="1863122"/>
                </a:lnTo>
                <a:lnTo>
                  <a:pt x="4584086" y="1863122"/>
                </a:lnTo>
                <a:lnTo>
                  <a:pt x="4584086"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DAGsrkYQLHI</dc:identifier>
  <dcterms:modified xsi:type="dcterms:W3CDTF">2011-08-01T06:04:30Z</dcterms:modified>
  <cp:revision>1</cp:revision>
  <dc:title>Introduction</dc:title>
</cp:coreProperties>
</file>

<file path=docProps/thumbnail.jpeg>
</file>